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matic SC"/>
      <p:regular r:id="rId19"/>
      <p:bold r:id="rId20"/>
    </p:embeddedFont>
    <p:embeddedFont>
      <p:font typeface="Montserra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bold.fntdata"/><Relationship Id="rId11" Type="http://schemas.openxmlformats.org/officeDocument/2006/relationships/slide" Target="slides/slide6.xml"/><Relationship Id="rId22" Type="http://schemas.openxmlformats.org/officeDocument/2006/relationships/font" Target="fonts/Montserrat-bold.fntdata"/><Relationship Id="rId10" Type="http://schemas.openxmlformats.org/officeDocument/2006/relationships/slide" Target="slides/slide5.xml"/><Relationship Id="rId21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24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maticSC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6fa4377f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6fa4377f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6fa4377fb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6fa4377fb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6f92a6022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6f92a6022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6f92a6022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6f92a6022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6f92a6022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6f92a6022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6f92a6022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6f92a6022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6fa4377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6fa4377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6fa4377f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6fa4377f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6f92a6022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6f92a602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6f92a6022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6f92a6022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6f92a6022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6f92a6022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6f92a6022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6f92a6022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hyperlink" Target="https://en.wikipedia.org/wiki/Abstract_syntax_tree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8.png"/><Relationship Id="rId8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6.png"/><Relationship Id="rId7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4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413" y="152400"/>
            <a:ext cx="8603164" cy="483870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812400" y="822900"/>
            <a:ext cx="7519200" cy="3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72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35 Hours</a:t>
            </a:r>
            <a:endParaRPr b="1" sz="72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72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5 Developers</a:t>
            </a:r>
            <a:endParaRPr b="1" sz="72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72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1 Converter</a:t>
            </a:r>
            <a:endParaRPr b="1" sz="72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/>
        </p:nvSpPr>
        <p:spPr>
          <a:xfrm>
            <a:off x="550650" y="2350"/>
            <a:ext cx="15543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20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Lexer</a:t>
            </a:r>
            <a:endParaRPr b="1" sz="30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58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i="1" sz="30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650" y="2760550"/>
            <a:ext cx="4361001" cy="162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3409" y="2339"/>
            <a:ext cx="3671111" cy="513879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/>
        </p:nvSpPr>
        <p:spPr>
          <a:xfrm>
            <a:off x="515150" y="1335600"/>
            <a:ext cx="47808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8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first component of our compiler is the </a:t>
            </a:r>
            <a:r>
              <a:rPr b="1"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Lexer.</a:t>
            </a: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It’s role is to take the program as input and divide it into </a:t>
            </a:r>
            <a:r>
              <a:rPr i="1"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i="1"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okens</a:t>
            </a:r>
            <a:endParaRPr i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/>
        </p:nvSpPr>
        <p:spPr>
          <a:xfrm>
            <a:off x="550650" y="2350"/>
            <a:ext cx="15543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20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Parser</a:t>
            </a:r>
            <a:endParaRPr b="1" sz="30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58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i="1" sz="30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145" name="Google Shape;14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3409" y="2339"/>
            <a:ext cx="3671111" cy="513879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"/>
          <p:cNvSpPr txBox="1"/>
          <p:nvPr/>
        </p:nvSpPr>
        <p:spPr>
          <a:xfrm>
            <a:off x="515150" y="1335600"/>
            <a:ext cx="4780800" cy="20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8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second component in our compiler is the Parser.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8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It’s role is to do a syntax check of the program.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8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takes the list of tokens as input and creates an </a:t>
            </a:r>
            <a:r>
              <a:rPr lang="ru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AST</a:t>
            </a:r>
            <a:r>
              <a:rPr lang="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as output.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/>
        </p:nvSpPr>
        <p:spPr>
          <a:xfrm>
            <a:off x="550650" y="2350"/>
            <a:ext cx="27354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20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Code Generator</a:t>
            </a:r>
            <a:endParaRPr b="1" sz="30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58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i="1" sz="30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3409" y="2339"/>
            <a:ext cx="3671111" cy="51387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 txBox="1"/>
          <p:nvPr/>
        </p:nvSpPr>
        <p:spPr>
          <a:xfrm>
            <a:off x="515150" y="1335600"/>
            <a:ext cx="47808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8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The third and last component of out compiler . </a:t>
            </a:r>
            <a:endParaRPr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8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It’s role is to transform the AST created from the parser into machine language.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600" y="152400"/>
            <a:ext cx="74228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10350"/>
            <a:ext cx="9143999" cy="52538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2717400" y="509000"/>
            <a:ext cx="3709200" cy="12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7200">
                <a:solidFill>
                  <a:srgbClr val="F3F3F3"/>
                </a:solidFill>
                <a:latin typeface="Amatic SC"/>
                <a:ea typeface="Amatic SC"/>
                <a:cs typeface="Amatic SC"/>
                <a:sym typeface="Amatic SC"/>
              </a:rPr>
              <a:t>YOUNG&amp;WILD</a:t>
            </a:r>
            <a:endParaRPr b="1" sz="7200">
              <a:solidFill>
                <a:srgbClr val="F3F3F3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363900" y="4512275"/>
            <a:ext cx="85620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cosmonauts: 		Alua D		   </a:t>
            </a:r>
            <a:r>
              <a:rPr b="1" lang="ru" sz="18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AKBOTa</a:t>
            </a:r>
            <a:r>
              <a:rPr b="1" lang="ru" sz="18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 Zh		   ALINA D		  DINA 	K		  MAGZHAN B</a:t>
            </a:r>
            <a:endParaRPr b="1" sz="18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 </a:t>
            </a:r>
            <a:endParaRPr b="1" sz="18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654726" y="-1654715"/>
            <a:ext cx="5855174" cy="916462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type="ctrTitle"/>
          </p:nvPr>
        </p:nvSpPr>
        <p:spPr>
          <a:xfrm>
            <a:off x="311700" y="857250"/>
            <a:ext cx="8520600" cy="96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Amatic SC"/>
                <a:ea typeface="Amatic SC"/>
                <a:cs typeface="Amatic SC"/>
                <a:sym typeface="Amatic SC"/>
              </a:rPr>
              <a:t>Cosmix</a:t>
            </a:r>
            <a:r>
              <a:rPr lang="ru"/>
              <a:t> </a:t>
            </a:r>
            <a:endParaRPr/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11700" y="40183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Universal programming language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2675" y="1663226"/>
            <a:ext cx="2881344" cy="161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8475" y="1685100"/>
            <a:ext cx="1617750" cy="16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7918" y="0"/>
            <a:ext cx="2091843" cy="16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9125" y="3280974"/>
            <a:ext cx="1617746" cy="161774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2342025" y="112050"/>
            <a:ext cx="173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/>
        </p:nvSpPr>
        <p:spPr>
          <a:xfrm>
            <a:off x="2028275" y="2167500"/>
            <a:ext cx="173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MERCURY = 1</a:t>
            </a:r>
            <a:endParaRPr b="1" sz="24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1983450" y="3785250"/>
            <a:ext cx="173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F3F3F3"/>
                </a:solidFill>
                <a:latin typeface="Amatic SC"/>
                <a:ea typeface="Amatic SC"/>
                <a:cs typeface="Amatic SC"/>
                <a:sym typeface="Amatic SC"/>
              </a:rPr>
              <a:t>VENUS = 2</a:t>
            </a:r>
            <a:endParaRPr b="1" sz="2400">
              <a:solidFill>
                <a:srgbClr val="F3F3F3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6504650" y="421425"/>
            <a:ext cx="173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F3F3F3"/>
                </a:solidFill>
                <a:latin typeface="Amatic SC"/>
                <a:ea typeface="Amatic SC"/>
                <a:cs typeface="Amatic SC"/>
                <a:sym typeface="Amatic SC"/>
              </a:rPr>
              <a:t>EARTH = 3</a:t>
            </a:r>
            <a:r>
              <a:rPr b="1" lang="ru" sz="2400">
                <a:solidFill>
                  <a:srgbClr val="F3F3F3"/>
                </a:solidFill>
                <a:latin typeface="Amatic SC"/>
                <a:ea typeface="Amatic SC"/>
                <a:cs typeface="Amatic SC"/>
                <a:sym typeface="Amatic SC"/>
              </a:rPr>
              <a:t> </a:t>
            </a:r>
            <a:endParaRPr b="1" sz="2400">
              <a:solidFill>
                <a:srgbClr val="F3F3F3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6752900" y="2281600"/>
            <a:ext cx="173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F3F3F3"/>
                </a:solidFill>
                <a:latin typeface="Amatic SC"/>
                <a:ea typeface="Amatic SC"/>
                <a:cs typeface="Amatic SC"/>
                <a:sym typeface="Amatic SC"/>
              </a:rPr>
              <a:t>MARS  = 4</a:t>
            </a:r>
            <a:endParaRPr b="1" sz="2400">
              <a:solidFill>
                <a:srgbClr val="F3F3F3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1983450" y="549750"/>
            <a:ext cx="1737000" cy="5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F3F3F3"/>
                </a:solidFill>
                <a:latin typeface="Amatic SC"/>
                <a:ea typeface="Amatic SC"/>
                <a:cs typeface="Amatic SC"/>
                <a:sym typeface="Amatic SC"/>
              </a:rPr>
              <a:t>SUN = 0</a:t>
            </a:r>
            <a:endParaRPr b="1" sz="2400">
              <a:solidFill>
                <a:srgbClr val="F3F3F3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25387" y="3465913"/>
            <a:ext cx="1443925" cy="143281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6622675" y="3991825"/>
            <a:ext cx="173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F3F3F3"/>
                </a:solidFill>
                <a:latin typeface="Amatic SC"/>
                <a:ea typeface="Amatic SC"/>
                <a:cs typeface="Amatic SC"/>
                <a:sym typeface="Amatic SC"/>
              </a:rPr>
              <a:t>JUPITER = 5 </a:t>
            </a:r>
            <a:endParaRPr b="1" sz="2400">
              <a:solidFill>
                <a:srgbClr val="F3F3F3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52424" y="14"/>
            <a:ext cx="1617750" cy="1617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225" y="123276"/>
            <a:ext cx="1443925" cy="1432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400" y="1965965"/>
            <a:ext cx="1969800" cy="121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66250" y="175825"/>
            <a:ext cx="1443925" cy="132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3925" y="1731558"/>
            <a:ext cx="1443925" cy="1445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11825" y="3555450"/>
            <a:ext cx="1211549" cy="121154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2711825" y="560325"/>
            <a:ext cx="173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F3F3F3"/>
                </a:solidFill>
                <a:latin typeface="Amatic SC"/>
                <a:ea typeface="Amatic SC"/>
                <a:cs typeface="Amatic SC"/>
                <a:sym typeface="Amatic SC"/>
              </a:rPr>
              <a:t>JUPITER = 5</a:t>
            </a:r>
            <a:r>
              <a:rPr lang="ru"/>
              <a:t> </a:t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7192700" y="560325"/>
            <a:ext cx="173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URANUS = 7 </a:t>
            </a:r>
            <a:endParaRPr b="1" sz="24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3110675" y="2264038"/>
            <a:ext cx="173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F3F3F3"/>
                </a:solidFill>
                <a:latin typeface="Amatic SC"/>
                <a:ea typeface="Amatic SC"/>
                <a:cs typeface="Amatic SC"/>
                <a:sym typeface="Amatic SC"/>
              </a:rPr>
              <a:t>SATURN = 6</a:t>
            </a:r>
            <a:endParaRPr b="1" sz="2400">
              <a:solidFill>
                <a:srgbClr val="F3F3F3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7314375" y="2034650"/>
            <a:ext cx="173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F3F3F3"/>
                </a:solidFill>
                <a:latin typeface="Amatic SC"/>
                <a:ea typeface="Amatic SC"/>
                <a:cs typeface="Amatic SC"/>
                <a:sym typeface="Amatic SC"/>
              </a:rPr>
              <a:t>NEPTUNE = 8 </a:t>
            </a:r>
            <a:endParaRPr b="1" sz="2400">
              <a:solidFill>
                <a:srgbClr val="F3F3F3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4713738" y="3970725"/>
            <a:ext cx="173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F3F3F3"/>
                </a:solidFill>
                <a:latin typeface="Amatic SC"/>
                <a:ea typeface="Amatic SC"/>
                <a:cs typeface="Amatic SC"/>
                <a:sym typeface="Amatic SC"/>
              </a:rPr>
              <a:t>PLUTO = 9</a:t>
            </a:r>
            <a:endParaRPr b="1" sz="2400">
              <a:solidFill>
                <a:srgbClr val="F3F3F3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latin typeface="Amatic SC"/>
                <a:ea typeface="Amatic SC"/>
                <a:cs typeface="Amatic SC"/>
                <a:sym typeface="Amatic SC"/>
              </a:rPr>
              <a:t>KeyWords</a:t>
            </a:r>
            <a:endParaRPr b="1" sz="36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11700" y="1645875"/>
            <a:ext cx="4221900" cy="26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Range</a:t>
            </a: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ru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					</a:t>
            </a: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		§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LandedOn 						=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TravelUntil						&lt;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TravelFurtherThan					&gt;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TravelTo							==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NotTravelTo						!=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3000" y="-288000"/>
            <a:ext cx="3621000" cy="543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1389600"/>
            <a:ext cx="4557900" cy="13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Virgo</a:t>
            </a: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ru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					</a:t>
            </a: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		int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Leo 								string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Libra							bool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3001" y="-310666"/>
            <a:ext cx="3621000" cy="5454167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345675"/>
            <a:ext cx="4557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Amatic SC"/>
                <a:ea typeface="Amatic SC"/>
                <a:cs typeface="Amatic SC"/>
                <a:sym typeface="Amatic SC"/>
              </a:rPr>
              <a:t>Cosmix							Python</a:t>
            </a:r>
            <a:endParaRPr b="1"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8350" y="3263653"/>
            <a:ext cx="1737175" cy="679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3221141"/>
            <a:ext cx="2619175" cy="611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311700" y="859350"/>
            <a:ext cx="4557900" cy="27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while</a:t>
            </a: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ru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					</a:t>
            </a: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		for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when 							if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butInCase						else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blackhole						false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space							true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say								print</a:t>
            </a:r>
            <a:endParaRPr b="1"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20"/>
          <p:cNvSpPr txBox="1"/>
          <p:nvPr>
            <p:ph type="title"/>
          </p:nvPr>
        </p:nvSpPr>
        <p:spPr>
          <a:xfrm>
            <a:off x="311700" y="345675"/>
            <a:ext cx="4557900" cy="41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Amatic SC"/>
                <a:ea typeface="Amatic SC"/>
                <a:cs typeface="Amatic SC"/>
                <a:sym typeface="Amatic SC"/>
              </a:rPr>
              <a:t>Cosmix							Python</a:t>
            </a:r>
            <a:endParaRPr b="1"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5833" y="0"/>
            <a:ext cx="4115533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6" y="3687525"/>
            <a:ext cx="3190836" cy="41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6" y="4304775"/>
            <a:ext cx="3788951" cy="6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8000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Our compiler can be divided into </a:t>
            </a:r>
            <a:r>
              <a:rPr b="1" lang="ru" sz="24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three</a:t>
            </a:r>
            <a:r>
              <a:rPr lang="ru" sz="24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components: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Lexer		Parser		Code Generator</a:t>
            </a:r>
            <a:endParaRPr sz="1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